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handoutMasterIdLst>
    <p:handoutMasterId r:id="rId13"/>
  </p:handoutMasterIdLst>
  <p:sldIdLst>
    <p:sldId id="277" r:id="rId2"/>
    <p:sldId id="271" r:id="rId3"/>
    <p:sldId id="276" r:id="rId4"/>
    <p:sldId id="266" r:id="rId5"/>
    <p:sldId id="268" r:id="rId6"/>
    <p:sldId id="275" r:id="rId7"/>
    <p:sldId id="272" r:id="rId8"/>
    <p:sldId id="274" r:id="rId9"/>
    <p:sldId id="280" r:id="rId10"/>
    <p:sldId id="270" r:id="rId11"/>
    <p:sldId id="278" r:id="rId12"/>
  </p:sldIdLst>
  <p:sldSz cx="9906000" cy="6858000" type="A4"/>
  <p:notesSz cx="6858000" cy="9144000"/>
  <p:custDataLst>
    <p:tags r:id="rId14"/>
  </p:custDataLst>
  <p:defaultTextStyle>
    <a:defPPr>
      <a:defRPr lang="ru-RU"/>
    </a:defPPr>
    <a:lvl1pPr marL="0" algn="l" defTabSz="946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65" algn="l" defTabSz="946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130" algn="l" defTabSz="946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195" algn="l" defTabSz="946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261" algn="l" defTabSz="946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325" algn="l" defTabSz="946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391" algn="l" defTabSz="946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455" algn="l" defTabSz="946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520" algn="l" defTabSz="94613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B8E"/>
    <a:srgbClr val="000000"/>
    <a:srgbClr val="C6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4" autoAdjust="0"/>
    <p:restoredTop sz="87922" autoAdjust="0"/>
  </p:normalViewPr>
  <p:slideViewPr>
    <p:cSldViewPr snapToGrid="0">
      <p:cViewPr>
        <p:scale>
          <a:sx n="71" d="100"/>
          <a:sy n="71" d="100"/>
        </p:scale>
        <p:origin x="-1476" y="-30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A5960-9E17-4D79-956E-3316BEE17073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FE696-DC14-4E7E-8A00-7BBBCFA58E1A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3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8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9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6858000"/>
          </a:xfrm>
          <a:prstGeom prst="rect">
            <a:avLst/>
          </a:prstGeom>
        </p:spPr>
        <p:txBody>
          <a:bodyPr lIns="86905" tIns="43452" rIns="86905" bIns="43452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-1"/>
            <a:ext cx="9905392" cy="6858423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35474" y="2243758"/>
            <a:ext cx="5636846" cy="1273683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3000" b="1" i="0" kern="120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НОВЫЙ РАЗДЕЛ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smtClean="0"/>
              <a:t>OFFICINASANSBOLDC, </a:t>
            </a:r>
          </a:p>
          <a:p>
            <a:pPr lvl="0"/>
            <a:r>
              <a:rPr lang="en-US" dirty="0" smtClean="0"/>
              <a:t>33 PT</a:t>
            </a:r>
            <a:endParaRPr lang="ru-RU" dirty="0" smtClean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3435847" y="4137556"/>
            <a:ext cx="3668235" cy="554458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1800" b="1" i="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Текст, описание раздела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err="1" smtClean="0"/>
              <a:t>OfficinaSansBoldC</a:t>
            </a:r>
            <a:r>
              <a:rPr lang="en-US" dirty="0" smtClean="0"/>
              <a:t>, 20 </a:t>
            </a:r>
            <a:r>
              <a:rPr lang="en-US" dirty="0" err="1" smtClean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9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6858000"/>
          </a:xfrm>
          <a:prstGeom prst="rect">
            <a:avLst/>
          </a:prstGeom>
        </p:spPr>
        <p:txBody>
          <a:bodyPr lIns="86905" tIns="43452" rIns="86905" bIns="43452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-1"/>
            <a:ext cx="9905392" cy="6858423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35474" y="2243758"/>
            <a:ext cx="5636846" cy="1273683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3000" b="1" i="0" kern="120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НОВЫЙ РАЗДЕЛ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smtClean="0"/>
              <a:t>OFFICINASANSBOLDC, </a:t>
            </a:r>
          </a:p>
          <a:p>
            <a:pPr lvl="0"/>
            <a:r>
              <a:rPr lang="en-US" dirty="0" smtClean="0"/>
              <a:t>33 PT</a:t>
            </a:r>
            <a:endParaRPr lang="ru-RU" dirty="0" smtClean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3435847" y="4137556"/>
            <a:ext cx="3668235" cy="554458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1800" b="1" i="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Текст, описание раздела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err="1" smtClean="0"/>
              <a:t>OfficinaSansBoldC</a:t>
            </a:r>
            <a:r>
              <a:rPr lang="en-US" dirty="0" smtClean="0"/>
              <a:t>, 20 </a:t>
            </a:r>
            <a:r>
              <a:rPr lang="en-US" dirty="0" err="1" smtClean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9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6858000"/>
          </a:xfrm>
          <a:prstGeom prst="rect">
            <a:avLst/>
          </a:prstGeom>
        </p:spPr>
        <p:txBody>
          <a:bodyPr lIns="86905" tIns="43452" rIns="86905" bIns="43452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-1"/>
            <a:ext cx="9905392" cy="6858423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35474" y="2243758"/>
            <a:ext cx="5636846" cy="1273683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3000" b="1" i="0" kern="120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НОВЫЙ РАЗДЕЛ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smtClean="0"/>
              <a:t>OFFICINASANSBOLDC, </a:t>
            </a:r>
          </a:p>
          <a:p>
            <a:pPr lvl="0"/>
            <a:r>
              <a:rPr lang="en-US" dirty="0" smtClean="0"/>
              <a:t>33 PT</a:t>
            </a:r>
            <a:endParaRPr lang="ru-RU" dirty="0" smtClean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3435847" y="4137556"/>
            <a:ext cx="3668235" cy="554458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1800" b="1" i="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Текст, описание раздела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err="1" smtClean="0"/>
              <a:t>OfficinaSansBoldC</a:t>
            </a:r>
            <a:r>
              <a:rPr lang="en-US" dirty="0" smtClean="0"/>
              <a:t>, 20 </a:t>
            </a:r>
            <a:r>
              <a:rPr lang="en-US" dirty="0" err="1" smtClean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9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6858000"/>
          </a:xfrm>
          <a:prstGeom prst="rect">
            <a:avLst/>
          </a:prstGeom>
        </p:spPr>
        <p:txBody>
          <a:bodyPr lIns="86905" tIns="43452" rIns="86905" bIns="43452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-1"/>
            <a:ext cx="9905392" cy="6858423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35474" y="2243758"/>
            <a:ext cx="5636846" cy="1273683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3000" b="1" i="0" kern="120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НОВЫЙ РАЗДЕЛ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smtClean="0"/>
              <a:t>OFFICINASANSBOLDC, </a:t>
            </a:r>
          </a:p>
          <a:p>
            <a:pPr lvl="0"/>
            <a:r>
              <a:rPr lang="en-US" dirty="0" smtClean="0"/>
              <a:t>33 PT</a:t>
            </a:r>
            <a:endParaRPr lang="ru-RU" dirty="0" smtClean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3435847" y="4137556"/>
            <a:ext cx="3668235" cy="554458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1800" b="1" i="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Текст, описание раздела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err="1" smtClean="0"/>
              <a:t>OfficinaSansBoldC</a:t>
            </a:r>
            <a:r>
              <a:rPr lang="en-US" dirty="0" smtClean="0"/>
              <a:t>, 20 </a:t>
            </a:r>
            <a:r>
              <a:rPr lang="en-US" dirty="0" err="1" smtClean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9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6858000"/>
          </a:xfrm>
          <a:prstGeom prst="rect">
            <a:avLst/>
          </a:prstGeom>
        </p:spPr>
        <p:txBody>
          <a:bodyPr lIns="86905" tIns="43452" rIns="86905" bIns="43452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-1"/>
            <a:ext cx="9905392" cy="6858423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35474" y="2243758"/>
            <a:ext cx="5636846" cy="1273683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3000" b="1" i="0" kern="120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НОВЫЙ РАЗДЕЛ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smtClean="0"/>
              <a:t>OFFICINASANSBOLDC, </a:t>
            </a:r>
          </a:p>
          <a:p>
            <a:pPr lvl="0"/>
            <a:r>
              <a:rPr lang="en-US" dirty="0" smtClean="0"/>
              <a:t>33 PT</a:t>
            </a:r>
            <a:endParaRPr lang="ru-RU" dirty="0" smtClean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3435847" y="4137556"/>
            <a:ext cx="3668235" cy="554458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1800" b="1" i="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Текст, описание раздела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err="1" smtClean="0"/>
              <a:t>OfficinaSansBoldC</a:t>
            </a:r>
            <a:r>
              <a:rPr lang="en-US" dirty="0" smtClean="0"/>
              <a:t>, 20 </a:t>
            </a:r>
            <a:r>
              <a:rPr lang="en-US" dirty="0" err="1" smtClean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9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6858000"/>
          </a:xfrm>
          <a:prstGeom prst="rect">
            <a:avLst/>
          </a:prstGeom>
        </p:spPr>
        <p:txBody>
          <a:bodyPr lIns="86905" tIns="43452" rIns="86905" bIns="43452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-1"/>
            <a:ext cx="9905392" cy="6858423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35474" y="2243758"/>
            <a:ext cx="5636846" cy="1273683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3000" b="1" i="0" kern="120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НОВЫЙ РАЗДЕЛ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smtClean="0"/>
              <a:t>OFFICINASANSBOLDC, </a:t>
            </a:r>
          </a:p>
          <a:p>
            <a:pPr lvl="0"/>
            <a:r>
              <a:rPr lang="en-US" dirty="0" smtClean="0"/>
              <a:t>33 PT</a:t>
            </a:r>
            <a:endParaRPr lang="ru-RU" dirty="0" smtClean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3435847" y="4137556"/>
            <a:ext cx="3668235" cy="554458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1800" b="1" i="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Текст, описание раздела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err="1" smtClean="0"/>
              <a:t>OfficinaSansBoldC</a:t>
            </a:r>
            <a:r>
              <a:rPr lang="en-US" dirty="0" smtClean="0"/>
              <a:t>, 20 </a:t>
            </a:r>
            <a:r>
              <a:rPr lang="en-US" dirty="0" err="1" smtClean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9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6858000"/>
          </a:xfrm>
          <a:prstGeom prst="rect">
            <a:avLst/>
          </a:prstGeom>
        </p:spPr>
        <p:txBody>
          <a:bodyPr lIns="86905" tIns="43452" rIns="86905" bIns="43452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-1"/>
            <a:ext cx="9905392" cy="6858423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35474" y="2243758"/>
            <a:ext cx="5636846" cy="1273683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3000" b="1" i="0" kern="120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НОВЫЙ РАЗДЕЛ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smtClean="0"/>
              <a:t>OFFICINASANSBOLDC, </a:t>
            </a:r>
          </a:p>
          <a:p>
            <a:pPr lvl="0"/>
            <a:r>
              <a:rPr lang="en-US" dirty="0" smtClean="0"/>
              <a:t>33 PT</a:t>
            </a:r>
            <a:endParaRPr lang="ru-RU" dirty="0" smtClean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3435847" y="4137556"/>
            <a:ext cx="3668235" cy="554458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1800" b="1" i="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Текст, описание раздела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err="1" smtClean="0"/>
              <a:t>OfficinaSansBoldC</a:t>
            </a:r>
            <a:r>
              <a:rPr lang="en-US" dirty="0" smtClean="0"/>
              <a:t>, 20 </a:t>
            </a:r>
            <a:r>
              <a:rPr lang="en-US" dirty="0" err="1" smtClean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9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6858000"/>
          </a:xfrm>
          <a:prstGeom prst="rect">
            <a:avLst/>
          </a:prstGeom>
        </p:spPr>
        <p:txBody>
          <a:bodyPr lIns="86905" tIns="43452" rIns="86905" bIns="43452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-1"/>
            <a:ext cx="9905392" cy="6858423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35474" y="2243758"/>
            <a:ext cx="5636846" cy="1273683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3000" b="1" i="0" kern="120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НОВЫЙ РАЗДЕЛ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smtClean="0"/>
              <a:t>OFFICINASANSBOLDC, </a:t>
            </a:r>
          </a:p>
          <a:p>
            <a:pPr lvl="0"/>
            <a:r>
              <a:rPr lang="en-US" dirty="0" smtClean="0"/>
              <a:t>33 PT</a:t>
            </a:r>
            <a:endParaRPr lang="ru-RU" dirty="0" smtClean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3435847" y="4137556"/>
            <a:ext cx="3668235" cy="554458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1800" b="1" i="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Текст, описание раздела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err="1" smtClean="0"/>
              <a:t>OfficinaSansBoldC</a:t>
            </a:r>
            <a:r>
              <a:rPr lang="en-US" dirty="0" smtClean="0"/>
              <a:t>, 20 </a:t>
            </a:r>
            <a:r>
              <a:rPr lang="en-US" dirty="0" err="1" smtClean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9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48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906000" cy="6858000"/>
          </a:xfrm>
          <a:prstGeom prst="rect">
            <a:avLst/>
          </a:prstGeom>
        </p:spPr>
        <p:txBody>
          <a:bodyPr lIns="86905" tIns="43452" rIns="86905" bIns="43452"/>
          <a:lstStyle/>
          <a:p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-1"/>
            <a:ext cx="9905392" cy="6858423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35474" y="2243758"/>
            <a:ext cx="5636846" cy="1273683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3000" b="1" i="0" kern="120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НОВЫЙ РАЗДЕЛ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smtClean="0"/>
              <a:t>OFFICINASANSBOLDC, </a:t>
            </a:r>
          </a:p>
          <a:p>
            <a:pPr lvl="0"/>
            <a:r>
              <a:rPr lang="en-US" dirty="0" smtClean="0"/>
              <a:t>33 PT</a:t>
            </a:r>
            <a:endParaRPr lang="ru-RU" dirty="0" smtClean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2" hasCustomPrompt="1"/>
          </p:nvPr>
        </p:nvSpPr>
        <p:spPr>
          <a:xfrm>
            <a:off x="3435847" y="4137556"/>
            <a:ext cx="3668235" cy="554458"/>
          </a:xfrm>
          <a:prstGeom prst="rect">
            <a:avLst/>
          </a:prstGeom>
        </p:spPr>
        <p:txBody>
          <a:bodyPr lIns="86905" tIns="43452" rIns="86905" bIns="43452">
            <a:normAutofit/>
          </a:bodyPr>
          <a:lstStyle>
            <a:lvl1pPr marL="0" indent="0">
              <a:spcBef>
                <a:spcPts val="0"/>
              </a:spcBef>
              <a:buNone/>
              <a:defRPr sz="1800" b="1" i="0" baseline="0">
                <a:latin typeface="OfficinaSansCTT" pitchFamily="2" charset="0"/>
              </a:defRPr>
            </a:lvl1pPr>
          </a:lstStyle>
          <a:p>
            <a:pPr lvl="0"/>
            <a:r>
              <a:rPr lang="ru-RU" dirty="0" smtClean="0"/>
              <a:t>Текст, описание раздела</a:t>
            </a:r>
            <a:endParaRPr lang="en-US" dirty="0" smtClean="0"/>
          </a:p>
          <a:p>
            <a:pPr lvl="0"/>
            <a:r>
              <a:rPr lang="ru-RU" dirty="0" smtClean="0"/>
              <a:t>шрифт </a:t>
            </a:r>
            <a:r>
              <a:rPr lang="en-US" dirty="0" err="1" smtClean="0"/>
              <a:t>OfficinaSansBoldC</a:t>
            </a:r>
            <a:r>
              <a:rPr lang="en-US" dirty="0" smtClean="0"/>
              <a:t>, 20 </a:t>
            </a:r>
            <a:r>
              <a:rPr lang="en-US" dirty="0" err="1" smtClean="0"/>
              <a:t>pt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49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9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2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3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53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EB4F8-D1CB-4293-BCD7-3B7167C0B272}" type="datetimeFigureOut">
              <a:rPr lang="ru-RU" smtClean="0"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03531-E37D-4B0C-843A-9A1AC098C41C}" type="slidenum">
              <a:rPr lang="ru-RU" smtClean="0"/>
              <a:t>‹N°›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4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isitabrau.ru/" TargetMode="External"/><Relationship Id="rId3" Type="http://schemas.openxmlformats.org/officeDocument/2006/relationships/slideLayout" Target="../slideLayouts/slideLayout20.xml"/><Relationship Id="rId7" Type="http://schemas.openxmlformats.org/officeDocument/2006/relationships/hyperlink" Target="http://www.abraudurso.ru/" TargetMode="Externa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image" Target="../media/image6.emf"/><Relationship Id="rId10" Type="http://schemas.openxmlformats.org/officeDocument/2006/relationships/image" Target="../media/image3.jpeg"/><Relationship Id="rId4" Type="http://schemas.openxmlformats.org/officeDocument/2006/relationships/oleObject" Target="../embeddings/oleObject9.bin"/><Relationship Id="rId9" Type="http://schemas.openxmlformats.org/officeDocument/2006/relationships/hyperlink" Target="http://www.ambafrance-ru.org/O-Business-Fran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12" Type="http://schemas.openxmlformats.org/officeDocument/2006/relationships/image" Target="../media/image11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11" Type="http://schemas.openxmlformats.org/officeDocument/2006/relationships/image" Target="../media/image10.jpeg"/><Relationship Id="rId5" Type="http://schemas.openxmlformats.org/officeDocument/2006/relationships/image" Target="../media/image6.emf"/><Relationship Id="rId10" Type="http://schemas.openxmlformats.org/officeDocument/2006/relationships/image" Target="../media/image9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image" Target="../media/image6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3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image" Target="../media/image6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5.bin"/><Relationship Id="rId9" Type="http://schemas.openxmlformats.org/officeDocument/2006/relationships/hyperlink" Target="http://www.philippeniez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rtinduplantier.com/" TargetMode="Externa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11" Type="http://schemas.openxmlformats.org/officeDocument/2006/relationships/image" Target="../media/image19.png"/><Relationship Id="rId5" Type="http://schemas.openxmlformats.org/officeDocument/2006/relationships/image" Target="../media/image6.emf"/><Relationship Id="rId10" Type="http://schemas.openxmlformats.org/officeDocument/2006/relationships/hyperlink" Target="http://www.claudepasquer.com/" TargetMode="External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ris-cayeux.com/" TargetMode="External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11" Type="http://schemas.openxmlformats.org/officeDocument/2006/relationships/image" Target="../media/image21.jpeg"/><Relationship Id="rId5" Type="http://schemas.openxmlformats.org/officeDocument/2006/relationships/image" Target="../media/image6.emf"/><Relationship Id="rId10" Type="http://schemas.openxmlformats.org/officeDocument/2006/relationships/image" Target="../media/image20.jpeg"/><Relationship Id="rId4" Type="http://schemas.openxmlformats.org/officeDocument/2006/relationships/oleObject" Target="../embeddings/oleObject7.bin"/><Relationship Id="rId9" Type="http://schemas.openxmlformats.org/officeDocument/2006/relationships/hyperlink" Target="http://www.printack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illand.com/" TargetMode="External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jpeg"/><Relationship Id="rId12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11" Type="http://schemas.openxmlformats.org/officeDocument/2006/relationships/image" Target="../media/image22.png"/><Relationship Id="rId5" Type="http://schemas.openxmlformats.org/officeDocument/2006/relationships/image" Target="../media/image6.emf"/><Relationship Id="rId10" Type="http://schemas.openxmlformats.org/officeDocument/2006/relationships/hyperlink" Target="http://www.rozblog.ru/" TargetMode="External"/><Relationship Id="rId4" Type="http://schemas.openxmlformats.org/officeDocument/2006/relationships/oleObject" Target="../embeddings/oleObject8.bin"/><Relationship Id="rId9" Type="http://schemas.openxmlformats.org/officeDocument/2006/relationships/hyperlink" Target="http://www.fragrantrose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83127" y="0"/>
            <a:ext cx="9989129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/>
          <a:stretch/>
        </p:blipFill>
        <p:spPr bwMode="auto">
          <a:xfrm>
            <a:off x="7310406" y="5993620"/>
            <a:ext cx="2127476" cy="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C:\Users\protskaya\AppData\Local\Microsoft\Windows\Temporary Internet Files\Content.Outlook\67WFKS88\LOGO_Business France - fond blan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75" y="5840445"/>
            <a:ext cx="1474361" cy="10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73272" y="637363"/>
            <a:ext cx="753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Дни французского ландшафтного дизайна в Абрау-Дюрсо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6" name="Picture 8" descr="\\FILESERV-NEW\Marketing\BrandBook\фирм стиль\Логотип\Ru\JPG_RU\AD_logo_RU_main_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" y="-27796"/>
            <a:ext cx="1872569" cy="18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X:\4. Фото\lak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25729" b="17763"/>
          <a:stretch/>
        </p:blipFill>
        <p:spPr bwMode="auto">
          <a:xfrm>
            <a:off x="-83126" y="1787265"/>
            <a:ext cx="9989129" cy="40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11093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/>
          <a:stretch/>
        </p:blipFill>
        <p:spPr bwMode="auto">
          <a:xfrm>
            <a:off x="7615239" y="406171"/>
            <a:ext cx="2127476" cy="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369" y="1270551"/>
            <a:ext cx="88500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</a:rPr>
              <a:t>Организаторами Дней французского ландшафтного дизайна являются:</a:t>
            </a: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r>
              <a:rPr lang="ru-RU" sz="1400" b="1" dirty="0" smtClean="0">
                <a:solidFill>
                  <a:srgbClr val="000000"/>
                </a:solidFill>
              </a:rPr>
              <a:t>Русский Винный </a:t>
            </a:r>
            <a:r>
              <a:rPr lang="ru-RU" sz="1400" b="1" dirty="0">
                <a:solidFill>
                  <a:srgbClr val="000000"/>
                </a:solidFill>
              </a:rPr>
              <a:t>Д</a:t>
            </a:r>
            <a:r>
              <a:rPr lang="ru-RU" sz="1400" b="1" dirty="0" smtClean="0">
                <a:solidFill>
                  <a:srgbClr val="000000"/>
                </a:solidFill>
              </a:rPr>
              <a:t>ом «Абрау-Дюрсо» </a:t>
            </a:r>
            <a:endParaRPr lang="ru-RU" sz="1400" b="1" dirty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Самое известное в России игристое «Абрау-Дюрсо» производится в одноименном поселке в Краснодарском крае вот  уже 145 лет</a:t>
            </a:r>
            <a:r>
              <a:rPr lang="ru-RU" sz="1400" dirty="0" smtClean="0">
                <a:solidFill>
                  <a:srgbClr val="000000"/>
                </a:solidFill>
              </a:rPr>
              <a:t>. </a:t>
            </a:r>
            <a:r>
              <a:rPr lang="ru-RU" sz="1400" dirty="0">
                <a:solidFill>
                  <a:srgbClr val="000000"/>
                </a:solidFill>
              </a:rPr>
              <a:t>Виноградники и винодельню в </a:t>
            </a:r>
            <a:r>
              <a:rPr lang="ru-RU" sz="1400" dirty="0" smtClean="0">
                <a:solidFill>
                  <a:srgbClr val="000000"/>
                </a:solidFill>
              </a:rPr>
              <a:t>Абрау-Дюрсо </a:t>
            </a:r>
            <a:r>
              <a:rPr lang="ru-RU" sz="1400" dirty="0">
                <a:solidFill>
                  <a:srgbClr val="000000"/>
                </a:solidFill>
              </a:rPr>
              <a:t>ежегодно посещает </a:t>
            </a:r>
            <a:r>
              <a:rPr lang="ru-RU" sz="1400" dirty="0" smtClean="0">
                <a:solidFill>
                  <a:srgbClr val="000000"/>
                </a:solidFill>
              </a:rPr>
              <a:t>около 200</a:t>
            </a:r>
            <a:r>
              <a:rPr lang="ru-RU" sz="1400" dirty="0">
                <a:solidFill>
                  <a:srgbClr val="000000"/>
                </a:solidFill>
              </a:rPr>
              <a:t> 000 туристов. Это </a:t>
            </a:r>
            <a:r>
              <a:rPr lang="ru-RU" sz="1400" dirty="0" smtClean="0">
                <a:solidFill>
                  <a:srgbClr val="000000"/>
                </a:solidFill>
              </a:rPr>
              <a:t>самый посещаемый Центр винного туризма в </a:t>
            </a:r>
            <a:r>
              <a:rPr lang="ru-RU" sz="1400" dirty="0">
                <a:solidFill>
                  <a:srgbClr val="000000"/>
                </a:solidFill>
              </a:rPr>
              <a:t>Европе. 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://www.abraudurso.ru</a:t>
            </a:r>
            <a:r>
              <a:rPr lang="en-US" sz="1400" dirty="0" smtClean="0">
                <a:hlinkClick r:id="rId7"/>
              </a:rPr>
              <a:t>/</a:t>
            </a:r>
            <a:endParaRPr lang="en-US" sz="1400" dirty="0" smtClean="0"/>
          </a:p>
          <a:p>
            <a:r>
              <a:rPr lang="en-US" sz="1400" dirty="0">
                <a:hlinkClick r:id="rId8"/>
              </a:rPr>
              <a:t>http://visitabrau.ru</a:t>
            </a:r>
            <a:r>
              <a:rPr lang="en-US" sz="1400" dirty="0" smtClean="0">
                <a:hlinkClick r:id="rId8"/>
              </a:rPr>
              <a:t>/</a:t>
            </a:r>
            <a:endParaRPr lang="en-US" sz="1400" dirty="0" smtClean="0"/>
          </a:p>
          <a:p>
            <a:endParaRPr lang="en-US" sz="1400" dirty="0" smtClean="0"/>
          </a:p>
          <a:p>
            <a:endParaRPr lang="ru-RU" sz="1400" dirty="0" smtClean="0"/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b="1" dirty="0" smtClean="0">
                <a:solidFill>
                  <a:srgbClr val="000000"/>
                </a:solidFill>
              </a:rPr>
              <a:t>Представительство </a:t>
            </a:r>
            <a:r>
              <a:rPr lang="ru-RU" sz="1400" b="1" dirty="0">
                <a:solidFill>
                  <a:srgbClr val="000000"/>
                </a:solidFill>
              </a:rPr>
              <a:t>по торговле и инвестициям </a:t>
            </a:r>
            <a:r>
              <a:rPr lang="ru-RU" sz="1400" b="1" dirty="0" smtClean="0">
                <a:solidFill>
                  <a:srgbClr val="000000"/>
                </a:solidFill>
              </a:rPr>
              <a:t>Посольства Франции </a:t>
            </a:r>
            <a:r>
              <a:rPr lang="ru-RU" sz="1400" b="1" dirty="0">
                <a:solidFill>
                  <a:srgbClr val="000000"/>
                </a:solidFill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</a:rPr>
              <a:t>России 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ru-RU" sz="1400" b="1" dirty="0" smtClean="0">
                <a:solidFill>
                  <a:srgbClr val="000000"/>
                </a:solidFill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</a:rPr>
              <a:t>Business France)</a:t>
            </a:r>
            <a:endParaRPr lang="ru-RU" sz="1400" b="1" dirty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Французское Агентство по  развитию экономической деятельности французских предприятий на международной арене.  </a:t>
            </a:r>
            <a:r>
              <a:rPr lang="ru-RU" sz="1400" dirty="0" err="1">
                <a:solidFill>
                  <a:srgbClr val="000000"/>
                </a:solidFill>
              </a:rPr>
              <a:t>Business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France</a:t>
            </a:r>
            <a:r>
              <a:rPr lang="ru-RU" sz="1400" dirty="0">
                <a:solidFill>
                  <a:srgbClr val="000000"/>
                </a:solidFill>
              </a:rPr>
              <a:t> -  государственная организация, выступающая партнером коммерческих компаний при экспорте их продукции. Представительство по торговле и инвестициям </a:t>
            </a:r>
            <a:r>
              <a:rPr lang="ru-RU" sz="1400" dirty="0" err="1">
                <a:solidFill>
                  <a:srgbClr val="000000"/>
                </a:solidFill>
              </a:rPr>
              <a:t>Business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err="1">
                <a:solidFill>
                  <a:srgbClr val="000000"/>
                </a:solidFill>
              </a:rPr>
              <a:t>France</a:t>
            </a:r>
            <a:r>
              <a:rPr lang="ru-RU" sz="1400" dirty="0">
                <a:solidFill>
                  <a:srgbClr val="000000"/>
                </a:solidFill>
              </a:rPr>
              <a:t> Посольства Франции в России - это неотъемлемая часть единой и уникальной в своем роде сети бюро коммерческой информации</a:t>
            </a:r>
            <a:r>
              <a:rPr lang="ru-RU" sz="1400" dirty="0" smtClean="0">
                <a:solidFill>
                  <a:srgbClr val="000000"/>
                </a:solidFill>
              </a:rPr>
              <a:t>. </a:t>
            </a:r>
          </a:p>
          <a:p>
            <a:r>
              <a:rPr lang="en-US" sz="1400" dirty="0">
                <a:solidFill>
                  <a:srgbClr val="000000"/>
                </a:solidFill>
                <a:hlinkClick r:id="rId9"/>
              </a:rPr>
              <a:t>http://</a:t>
            </a:r>
            <a:r>
              <a:rPr lang="en-US" sz="1400" dirty="0" smtClean="0">
                <a:solidFill>
                  <a:srgbClr val="000000"/>
                </a:solidFill>
                <a:hlinkClick r:id="rId9"/>
              </a:rPr>
              <a:t>www.ambafrance-ru.org/O-Business-France</a:t>
            </a:r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6149" name="Picture 5" descr="C:\Users\protskaya\AppData\Local\Microsoft\Windows\Temporary Internet Files\Content.Outlook\67WFKS88\LOGO_Business France - fond blan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9" y="252995"/>
            <a:ext cx="1474361" cy="10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354821" y="2084294"/>
            <a:ext cx="6717926" cy="151709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Ждем Вас </a:t>
            </a:r>
            <a:r>
              <a:rPr lang="ru-RU" sz="3600">
                <a:latin typeface="+mn-lt"/>
              </a:rPr>
              <a:t>на </a:t>
            </a:r>
            <a:r>
              <a:rPr lang="ru-RU" sz="3600" smtClean="0">
                <a:latin typeface="+mn-lt"/>
              </a:rPr>
              <a:t>Днях </a:t>
            </a:r>
            <a:r>
              <a:rPr lang="ru-RU" sz="3600" dirty="0" smtClean="0">
                <a:latin typeface="+mn-lt"/>
              </a:rPr>
              <a:t>французского </a:t>
            </a:r>
            <a:r>
              <a:rPr lang="ru-RU" sz="3600" dirty="0">
                <a:latin typeface="+mn-lt"/>
              </a:rPr>
              <a:t>ландшафтного дизайна в </a:t>
            </a:r>
            <a:r>
              <a:rPr lang="ru-RU" sz="3600" dirty="0" smtClean="0">
                <a:latin typeface="+mn-lt"/>
              </a:rPr>
              <a:t>Абрау-Дюрсо!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/>
          <a:stretch/>
        </p:blipFill>
        <p:spPr bwMode="auto">
          <a:xfrm>
            <a:off x="7310406" y="5638019"/>
            <a:ext cx="2127476" cy="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protskaya\AppData\Local\Microsoft\Windows\Temporary Internet Files\Content.Outlook\67WFKS88\LOGO_Business France - fond blan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75" y="5484844"/>
            <a:ext cx="1474361" cy="10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586583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/>
          <a:stretch/>
        </p:blipFill>
        <p:spPr bwMode="auto">
          <a:xfrm>
            <a:off x="7615239" y="406171"/>
            <a:ext cx="2127476" cy="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165" y="1946620"/>
            <a:ext cx="908363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С </a:t>
            </a:r>
            <a:r>
              <a:rPr lang="ru-RU" sz="1800" b="1" dirty="0">
                <a:solidFill>
                  <a:srgbClr val="000000"/>
                </a:solidFill>
              </a:rPr>
              <a:t>7 по 9 июля 2016 года </a:t>
            </a:r>
            <a:r>
              <a:rPr lang="ru-RU" sz="1800" dirty="0">
                <a:solidFill>
                  <a:srgbClr val="000000"/>
                </a:solidFill>
              </a:rPr>
              <a:t>на территории Абрау-Дюрсо</a:t>
            </a:r>
            <a:r>
              <a:rPr lang="ru-RU" sz="1800" b="1" dirty="0">
                <a:solidFill>
                  <a:srgbClr val="000000"/>
                </a:solidFill>
              </a:rPr>
              <a:t> </a:t>
            </a:r>
            <a:r>
              <a:rPr lang="ru-RU" sz="1800" dirty="0" smtClean="0">
                <a:solidFill>
                  <a:srgbClr val="000000"/>
                </a:solidFill>
              </a:rPr>
              <a:t>пройдут </a:t>
            </a:r>
            <a:r>
              <a:rPr lang="ru-RU" sz="1800" b="1" dirty="0" smtClean="0">
                <a:solidFill>
                  <a:srgbClr val="000000"/>
                </a:solidFill>
              </a:rPr>
              <a:t>ДНИ </a:t>
            </a:r>
            <a:r>
              <a:rPr lang="ru-RU" sz="1800" b="1" dirty="0">
                <a:solidFill>
                  <a:srgbClr val="000000"/>
                </a:solidFill>
              </a:rPr>
              <a:t>ФРАНЦУЗСКОГО </a:t>
            </a:r>
            <a:r>
              <a:rPr lang="ru-RU" sz="1800" b="1" dirty="0" smtClean="0">
                <a:solidFill>
                  <a:srgbClr val="000000"/>
                </a:solidFill>
              </a:rPr>
              <a:t>ЛАНДШАФТНОГО ДИЗАЙНА</a:t>
            </a:r>
            <a:r>
              <a:rPr lang="ru-RU" sz="1800" dirty="0" smtClean="0">
                <a:solidFill>
                  <a:srgbClr val="000000"/>
                </a:solidFill>
              </a:rPr>
              <a:t>. </a:t>
            </a:r>
          </a:p>
          <a:p>
            <a:endParaRPr lang="ru-RU" sz="1800" dirty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Франция </a:t>
            </a:r>
            <a:r>
              <a:rPr lang="ru-RU" sz="1600" dirty="0">
                <a:solidFill>
                  <a:srgbClr val="000000"/>
                </a:solidFill>
              </a:rPr>
              <a:t>давно является одним из основных партнеров </a:t>
            </a:r>
            <a:r>
              <a:rPr lang="ru-RU" sz="1600" dirty="0" smtClean="0">
                <a:solidFill>
                  <a:srgbClr val="000000"/>
                </a:solidFill>
              </a:rPr>
              <a:t>России за рубежом. </a:t>
            </a:r>
            <a:r>
              <a:rPr lang="ru-RU" sz="1600" dirty="0">
                <a:solidFill>
                  <a:srgbClr val="000000"/>
                </a:solidFill>
              </a:rPr>
              <a:t>Страны имеют длинную и плодотворную историю сотрудничества в экономической, культурной, социальной, политической и других сферах. </a:t>
            </a:r>
            <a:r>
              <a:rPr lang="ru-RU" sz="1600" dirty="0" smtClean="0">
                <a:solidFill>
                  <a:srgbClr val="000000"/>
                </a:solidFill>
              </a:rPr>
              <a:t>Дни французского ландшафтного дизайна являются </a:t>
            </a:r>
            <a:r>
              <a:rPr lang="ru-RU" sz="1600" dirty="0">
                <a:solidFill>
                  <a:srgbClr val="000000"/>
                </a:solidFill>
              </a:rPr>
              <a:t>логичным продолжением партнерства двух </a:t>
            </a:r>
            <a:r>
              <a:rPr lang="ru-RU" sz="1600" dirty="0" smtClean="0">
                <a:solidFill>
                  <a:srgbClr val="000000"/>
                </a:solidFill>
              </a:rPr>
              <a:t>стран и направлены на развитие и укрепление российско-французских отношений в регионе.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b="1" dirty="0">
                <a:solidFill>
                  <a:srgbClr val="000000"/>
                </a:solidFill>
              </a:rPr>
              <a:t>ДНИ ФРАНЦУЗСКОГО ЛАНДШАФТНОГО ДИЗАЙНА</a:t>
            </a:r>
            <a:r>
              <a:rPr lang="ru-RU" sz="1600" dirty="0" smtClean="0">
                <a:solidFill>
                  <a:srgbClr val="000000"/>
                </a:solidFill>
              </a:rPr>
              <a:t> проводятся в рамках перекрестного Года </a:t>
            </a:r>
            <a:r>
              <a:rPr lang="ru-RU" sz="1600" dirty="0">
                <a:solidFill>
                  <a:srgbClr val="000000"/>
                </a:solidFill>
              </a:rPr>
              <a:t>культурного туризма России и </a:t>
            </a:r>
            <a:r>
              <a:rPr lang="ru-RU" sz="1600" dirty="0" smtClean="0">
                <a:solidFill>
                  <a:srgbClr val="000000"/>
                </a:solidFill>
              </a:rPr>
              <a:t>Франции</a:t>
            </a:r>
            <a:r>
              <a:rPr lang="en-US" sz="1600" i="1" dirty="0"/>
              <a:t> </a:t>
            </a:r>
            <a:r>
              <a:rPr lang="ru-RU" sz="1600" dirty="0" smtClean="0"/>
              <a:t>и </a:t>
            </a:r>
            <a:r>
              <a:rPr lang="ru-RU" sz="1600" dirty="0" smtClean="0">
                <a:solidFill>
                  <a:srgbClr val="000000"/>
                </a:solidFill>
              </a:rPr>
              <a:t>посвящены французскому ежегодному </a:t>
            </a:r>
            <a:r>
              <a:rPr lang="ru-RU" sz="1600" dirty="0">
                <a:solidFill>
                  <a:srgbClr val="000000"/>
                </a:solidFill>
              </a:rPr>
              <a:t>национальному </a:t>
            </a:r>
            <a:r>
              <a:rPr lang="ru-RU" sz="1600" dirty="0" smtClean="0">
                <a:solidFill>
                  <a:srgbClr val="000000"/>
                </a:solidFill>
              </a:rPr>
              <a:t> празднику “Дню </a:t>
            </a:r>
            <a:r>
              <a:rPr lang="ru-RU" sz="1600" dirty="0">
                <a:solidFill>
                  <a:srgbClr val="000000"/>
                </a:solidFill>
              </a:rPr>
              <a:t>взятия Бастилии” (14 июля</a:t>
            </a:r>
            <a:r>
              <a:rPr lang="ru-RU" sz="1600" dirty="0" smtClean="0">
                <a:solidFill>
                  <a:srgbClr val="000000"/>
                </a:solidFill>
              </a:rPr>
              <a:t>).</a:t>
            </a:r>
          </a:p>
          <a:p>
            <a:endParaRPr lang="ru-RU" sz="1600" dirty="0">
              <a:solidFill>
                <a:srgbClr val="000000"/>
              </a:solidFill>
            </a:endParaRPr>
          </a:p>
          <a:p>
            <a:r>
              <a:rPr lang="ru-RU" sz="1600" b="1" dirty="0" smtClean="0">
                <a:solidFill>
                  <a:srgbClr val="000000"/>
                </a:solidFill>
              </a:rPr>
              <a:t>Официальная поддержка Фестиваля: 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- Посольство </a:t>
            </a:r>
            <a:r>
              <a:rPr lang="ru-RU" sz="1600" b="1" dirty="0">
                <a:solidFill>
                  <a:srgbClr val="000000"/>
                </a:solidFill>
              </a:rPr>
              <a:t>Франции в </a:t>
            </a:r>
            <a:r>
              <a:rPr lang="ru-RU" sz="1600" b="1" dirty="0" smtClean="0">
                <a:solidFill>
                  <a:srgbClr val="000000"/>
                </a:solidFill>
              </a:rPr>
              <a:t>России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- Министерство Культуры РФ 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- Федеральное агентство  РФ по туризму 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- Администрация Краснодарского края</a:t>
            </a:r>
            <a:endParaRPr lang="ru-RU" sz="1600" b="1" dirty="0">
              <a:solidFill>
                <a:srgbClr val="000000"/>
              </a:solidFill>
            </a:endParaRPr>
          </a:p>
          <a:p>
            <a:endParaRPr lang="ru-RU" sz="1600" dirty="0" smtClean="0">
              <a:solidFill>
                <a:srgbClr val="000000"/>
              </a:solidFill>
            </a:endParaRPr>
          </a:p>
        </p:txBody>
      </p:sp>
      <p:pic>
        <p:nvPicPr>
          <p:cNvPr id="6149" name="Picture 5" descr="C:\Users\protskaya\AppData\Local\Microsoft\Windows\Temporary Internet Files\Content.Outlook\67WFKS88\LOGO_Business France - fond blan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9" y="252995"/>
            <a:ext cx="1474361" cy="10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796123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/>
          <a:stretch/>
        </p:blipFill>
        <p:spPr bwMode="auto">
          <a:xfrm>
            <a:off x="7615239" y="406171"/>
            <a:ext cx="2127476" cy="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630" y="1545772"/>
            <a:ext cx="882831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ДНИ </a:t>
            </a:r>
            <a:r>
              <a:rPr lang="ru-RU" sz="1800" b="1" dirty="0">
                <a:solidFill>
                  <a:srgbClr val="000000"/>
                </a:solidFill>
              </a:rPr>
              <a:t>ФРАНЦУЗСКОГО ЛАНДШАФТНОГО </a:t>
            </a:r>
            <a:r>
              <a:rPr lang="ru-RU" sz="1800" b="1" dirty="0" smtClean="0">
                <a:solidFill>
                  <a:srgbClr val="000000"/>
                </a:solidFill>
              </a:rPr>
              <a:t>ДИЗАЙНА – это: </a:t>
            </a:r>
          </a:p>
          <a:p>
            <a:endParaRPr lang="ru-RU" sz="18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0000"/>
                </a:solidFill>
              </a:rPr>
              <a:t>Более 300 </a:t>
            </a:r>
            <a:r>
              <a:rPr lang="ru-RU" sz="1600" dirty="0" smtClean="0">
                <a:solidFill>
                  <a:srgbClr val="000000"/>
                </a:solidFill>
              </a:rPr>
              <a:t>профессиональных </a:t>
            </a:r>
            <a:r>
              <a:rPr lang="ru-RU" sz="1600" dirty="0">
                <a:solidFill>
                  <a:srgbClr val="000000"/>
                </a:solidFill>
              </a:rPr>
              <a:t>участников и заинтересованных лиц из бизнеса и администраций </a:t>
            </a:r>
            <a:r>
              <a:rPr lang="ru-RU" sz="1600" dirty="0" smtClean="0">
                <a:solidFill>
                  <a:srgbClr val="000000"/>
                </a:solidFill>
              </a:rPr>
              <a:t>городов</a:t>
            </a:r>
            <a:endParaRPr lang="ru-RU" sz="1600" dirty="0">
              <a:solidFill>
                <a:srgbClr val="000000"/>
              </a:solidFill>
            </a:endParaRPr>
          </a:p>
          <a:p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Площадка, </a:t>
            </a:r>
            <a:r>
              <a:rPr lang="ru-RU" sz="1600" dirty="0">
                <a:solidFill>
                  <a:srgbClr val="000000"/>
                </a:solidFill>
              </a:rPr>
              <a:t>где </a:t>
            </a:r>
            <a:r>
              <a:rPr lang="ru-RU" sz="1600" dirty="0" smtClean="0">
                <a:solidFill>
                  <a:srgbClr val="000000"/>
                </a:solidFill>
              </a:rPr>
              <a:t>французские и российские профессионалы ландшафтного дизайна смогут </a:t>
            </a:r>
            <a:r>
              <a:rPr lang="ru-RU" sz="1600" dirty="0">
                <a:solidFill>
                  <a:srgbClr val="000000"/>
                </a:solidFill>
              </a:rPr>
              <a:t>обменяться </a:t>
            </a:r>
            <a:r>
              <a:rPr lang="ru-RU" sz="1600" dirty="0" smtClean="0">
                <a:solidFill>
                  <a:srgbClr val="000000"/>
                </a:solidFill>
              </a:rPr>
              <a:t>опытом </a:t>
            </a:r>
            <a:r>
              <a:rPr lang="ru-RU" sz="1600" dirty="0">
                <a:solidFill>
                  <a:srgbClr val="000000"/>
                </a:solidFill>
              </a:rPr>
              <a:t>и обсудить актуальные </a:t>
            </a:r>
            <a:r>
              <a:rPr lang="ru-RU" sz="1600" dirty="0" smtClean="0">
                <a:solidFill>
                  <a:srgbClr val="000000"/>
                </a:solidFill>
              </a:rPr>
              <a:t>тенденции в индустрии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Идеальная атмосфера: удивительная </a:t>
            </a:r>
            <a:r>
              <a:rPr lang="ru-RU" sz="1600" dirty="0">
                <a:solidFill>
                  <a:srgbClr val="000000"/>
                </a:solidFill>
              </a:rPr>
              <a:t>природа, мягкий </a:t>
            </a:r>
            <a:r>
              <a:rPr lang="ru-RU" sz="1600" dirty="0" smtClean="0">
                <a:solidFill>
                  <a:srgbClr val="000000"/>
                </a:solidFill>
              </a:rPr>
              <a:t>климат, а также историческая </a:t>
            </a:r>
            <a:r>
              <a:rPr lang="ru-RU" sz="1600" dirty="0">
                <a:solidFill>
                  <a:srgbClr val="000000"/>
                </a:solidFill>
              </a:rPr>
              <a:t>связь Абрау-Дюрсо с </a:t>
            </a:r>
            <a:r>
              <a:rPr lang="ru-RU" sz="1600" dirty="0" smtClean="0">
                <a:solidFill>
                  <a:srgbClr val="000000"/>
                </a:solidFill>
              </a:rPr>
              <a:t>Францией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b="1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Мероприятие, которое не </a:t>
            </a:r>
            <a:r>
              <a:rPr lang="ru-RU" sz="1600" dirty="0">
                <a:solidFill>
                  <a:srgbClr val="000000"/>
                </a:solidFill>
              </a:rPr>
              <a:t>имеет аналогов в Краснодарском </a:t>
            </a:r>
            <a:r>
              <a:rPr lang="ru-RU" sz="1600" dirty="0" smtClean="0">
                <a:solidFill>
                  <a:srgbClr val="000000"/>
                </a:solidFill>
              </a:rPr>
              <a:t>крае: </a:t>
            </a:r>
            <a:r>
              <a:rPr lang="ru-RU" sz="1600" dirty="0">
                <a:solidFill>
                  <a:srgbClr val="000000"/>
                </a:solidFill>
              </a:rPr>
              <a:t>объединяет в себе </a:t>
            </a:r>
            <a:r>
              <a:rPr lang="ru-RU" sz="1600" dirty="0" smtClean="0">
                <a:solidFill>
                  <a:srgbClr val="000000"/>
                </a:solidFill>
              </a:rPr>
              <a:t>деловую, </a:t>
            </a:r>
            <a:r>
              <a:rPr lang="ru-RU" sz="1600" dirty="0">
                <a:solidFill>
                  <a:srgbClr val="000000"/>
                </a:solidFill>
              </a:rPr>
              <a:t>образовательную и культурную </a:t>
            </a:r>
            <a:r>
              <a:rPr lang="ru-RU" sz="1600" dirty="0" smtClean="0">
                <a:solidFill>
                  <a:srgbClr val="000000"/>
                </a:solidFill>
              </a:rPr>
              <a:t>составляющие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Привлечение внимания </a:t>
            </a:r>
            <a:r>
              <a:rPr lang="ru-RU" sz="1600" dirty="0">
                <a:solidFill>
                  <a:srgbClr val="000000"/>
                </a:solidFill>
              </a:rPr>
              <a:t>к развитию французско-российских отношений в </a:t>
            </a:r>
            <a:r>
              <a:rPr lang="ru-RU" sz="1600" dirty="0" smtClean="0">
                <a:solidFill>
                  <a:srgbClr val="000000"/>
                </a:solidFill>
              </a:rPr>
              <a:t>регионе со стороны бизнеса, государства, СМИ, а также развитие сотрудничества </a:t>
            </a:r>
            <a:r>
              <a:rPr lang="ru-RU" sz="1600" dirty="0">
                <a:solidFill>
                  <a:srgbClr val="000000"/>
                </a:solidFill>
              </a:rPr>
              <a:t>между французскими и российскими </a:t>
            </a:r>
            <a:r>
              <a:rPr lang="ru-RU" sz="1600" dirty="0" smtClean="0">
                <a:solidFill>
                  <a:srgbClr val="000000"/>
                </a:solidFill>
              </a:rPr>
              <a:t>предпринимателями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6149" name="Picture 5" descr="C:\Users\protskaya\AppData\Local\Microsoft\Windows\Temporary Internet Files\Content.Outlook\67WFKS88\LOGO_Business France - fond blan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9" y="252995"/>
            <a:ext cx="1474361" cy="10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116609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/>
          <a:stretch/>
        </p:blipFill>
        <p:spPr bwMode="auto">
          <a:xfrm>
            <a:off x="7615239" y="406171"/>
            <a:ext cx="2127476" cy="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886" y="1270551"/>
            <a:ext cx="53619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</a:rPr>
              <a:t>Абрау-Дюрсо</a:t>
            </a:r>
            <a:r>
              <a:rPr lang="ru-RU" sz="1400" dirty="0" smtClean="0">
                <a:solidFill>
                  <a:srgbClr val="000000"/>
                </a:solidFill>
              </a:rPr>
              <a:t> – </a:t>
            </a:r>
            <a:r>
              <a:rPr lang="ru-RU" sz="1400" dirty="0">
                <a:solidFill>
                  <a:srgbClr val="000000"/>
                </a:solidFill>
              </a:rPr>
              <a:t>это уникальное и необычайно красивое место на юге России. Великолепие и живописность озера Абрау начали привлекать путешественников еще в XIX веке. Но настоящую славу этому месту принесло искристое вино или шампанское, которое здесь начали производить почти </a:t>
            </a:r>
            <a:r>
              <a:rPr lang="ru-RU" sz="1400" dirty="0" smtClean="0">
                <a:solidFill>
                  <a:srgbClr val="000000"/>
                </a:solidFill>
              </a:rPr>
              <a:t>145 </a:t>
            </a:r>
            <a:r>
              <a:rPr lang="ru-RU" sz="1400" dirty="0">
                <a:solidFill>
                  <a:srgbClr val="000000"/>
                </a:solidFill>
              </a:rPr>
              <a:t>лет назад. 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Великолепные </a:t>
            </a:r>
            <a:r>
              <a:rPr lang="ru-RU" sz="1400" dirty="0">
                <a:solidFill>
                  <a:srgbClr val="000000"/>
                </a:solidFill>
              </a:rPr>
              <a:t>отели расположены в самом сердце курорта. </a:t>
            </a:r>
            <a:r>
              <a:rPr lang="ru-RU" sz="1400" dirty="0" smtClean="0">
                <a:solidFill>
                  <a:srgbClr val="000000"/>
                </a:solidFill>
              </a:rPr>
              <a:t>Бары </a:t>
            </a:r>
            <a:r>
              <a:rPr lang="ru-RU" sz="1400" dirty="0">
                <a:solidFill>
                  <a:srgbClr val="000000"/>
                </a:solidFill>
              </a:rPr>
              <a:t>и рестораны, винные экскурсии и кулинарные мастер-классы, арт-выставки и спортивные мероприятия, а также первый в России </a:t>
            </a:r>
            <a:r>
              <a:rPr lang="ru-RU" sz="1400" dirty="0" err="1">
                <a:solidFill>
                  <a:srgbClr val="000000"/>
                </a:solidFill>
              </a:rPr>
              <a:t>Champagne</a:t>
            </a:r>
            <a:r>
              <a:rPr lang="ru-RU" sz="1400" dirty="0">
                <a:solidFill>
                  <a:srgbClr val="000000"/>
                </a:solidFill>
              </a:rPr>
              <a:t>-SPA – вот далеко не полный перечень возможностей для отдыха.  Романтический уикенд, ванна с шампанским, прогулка по виноградникам и бокал вина перед окном, из которого открывается захватывающий дух вид на озеро – даже самый непродолжительный визит в Абрау-Дюрсо расслабляет и заряжает энергией.</a:t>
            </a:r>
          </a:p>
          <a:p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6149" name="Picture 5" descr="C:\Users\protskaya\AppData\Local\Microsoft\Windows\Temporary Internet Files\Content.Outlook\67WFKS88\LOGO_Business France - fond blan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9" y="252995"/>
            <a:ext cx="1474361" cy="10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X:\4. Фото\ABRAU photo cwt\_ULK04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24" y="4754161"/>
            <a:ext cx="2384194" cy="15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X:\4. Фото\ABRAU photo cwt\Панорама озера Абрау-Дюрс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54" y="1539954"/>
            <a:ext cx="3190392" cy="212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protskaya\Documents\Ширма интурмаркет\Foto-11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37" y="4379095"/>
            <a:ext cx="1409636" cy="21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protskaya\Documents\Ширма интурмаркет\Б5лр61ю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53" y="3878981"/>
            <a:ext cx="3240166" cy="21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Users\protskaya\Documents\Ширма интурмаркет\RM1_1748-as-Smart-Object-1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675" y="119697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C:\Users\protskaya\Documents\Ширма интурмаркет\RM1_1748-as-Smart-Object-1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4" y="4958688"/>
            <a:ext cx="2223098" cy="148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175014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/>
          <a:stretch/>
        </p:blipFill>
        <p:spPr bwMode="auto">
          <a:xfrm>
            <a:off x="7615239" y="406171"/>
            <a:ext cx="2127476" cy="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457" y="1117373"/>
            <a:ext cx="645522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0000"/>
                </a:solidFill>
              </a:rPr>
              <a:t>Программа</a:t>
            </a:r>
          </a:p>
          <a:p>
            <a:endParaRPr lang="ru-RU" sz="1600" b="1" dirty="0" smtClean="0">
              <a:solidFill>
                <a:srgbClr val="000000"/>
              </a:solidFill>
            </a:endParaRPr>
          </a:p>
          <a:p>
            <a:r>
              <a:rPr lang="ru-RU" sz="1600" b="1" dirty="0" smtClean="0">
                <a:solidFill>
                  <a:srgbClr val="000000"/>
                </a:solidFill>
              </a:rPr>
              <a:t>7 июля</a:t>
            </a:r>
            <a:endParaRPr lang="ru-RU" sz="1600" b="1" dirty="0">
              <a:solidFill>
                <a:srgbClr val="000000"/>
              </a:solidFill>
            </a:endParaRPr>
          </a:p>
          <a:p>
            <a:r>
              <a:rPr lang="ru-RU" sz="1600" b="1" dirty="0" smtClean="0">
                <a:solidFill>
                  <a:srgbClr val="000000"/>
                </a:solidFill>
              </a:rPr>
              <a:t>Конференция, встречи </a:t>
            </a:r>
            <a:r>
              <a:rPr lang="en-US" sz="1600" b="1" dirty="0" smtClean="0">
                <a:solidFill>
                  <a:srgbClr val="000000"/>
                </a:solidFill>
              </a:rPr>
              <a:t>b2B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pPr lvl="1"/>
            <a:r>
              <a:rPr lang="ru-RU" sz="1600" dirty="0"/>
              <a:t>Э</a:t>
            </a:r>
            <a:r>
              <a:rPr lang="ru-RU" sz="1600" dirty="0" smtClean="0"/>
              <a:t>ксперты </a:t>
            </a:r>
            <a:r>
              <a:rPr lang="ru-RU" sz="1600" dirty="0"/>
              <a:t>в области ландшафтного дизайна из Франции и </a:t>
            </a:r>
            <a:r>
              <a:rPr lang="ru-RU" sz="1600" dirty="0" smtClean="0"/>
              <a:t>России обсудят актуальные вопросы и проблемы </a:t>
            </a:r>
            <a:r>
              <a:rPr lang="ru-RU" sz="1600" dirty="0"/>
              <a:t>городского озеленения и организации городского ландшафтного пространства, архитектуры, </a:t>
            </a:r>
            <a:r>
              <a:rPr lang="ru-RU" sz="1600" dirty="0" smtClean="0"/>
              <a:t>дизайна, а также представят свои проекты в этой сфере.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8-9 июля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Мастер-классы</a:t>
            </a:r>
          </a:p>
          <a:p>
            <a:pPr lvl="1"/>
            <a:r>
              <a:rPr lang="ru-RU" sz="1600" dirty="0"/>
              <a:t>Для профессионального сообщества, а также для всех желающих французскими </a:t>
            </a:r>
            <a:r>
              <a:rPr lang="ru-RU" sz="1600" dirty="0" smtClean="0"/>
              <a:t>экспертами </a:t>
            </a:r>
            <a:r>
              <a:rPr lang="ru-RU" sz="1600" dirty="0"/>
              <a:t>будут проведены </a:t>
            </a:r>
            <a:r>
              <a:rPr lang="ru-RU" sz="1600" dirty="0" smtClean="0"/>
              <a:t>увлекательные мастер-классы.</a:t>
            </a:r>
            <a:endParaRPr lang="ru-RU" sz="1600" dirty="0"/>
          </a:p>
          <a:p>
            <a:r>
              <a:rPr lang="ru-RU" sz="1600" b="1" dirty="0">
                <a:solidFill>
                  <a:srgbClr val="000000"/>
                </a:solidFill>
              </a:rPr>
              <a:t>8</a:t>
            </a:r>
            <a:r>
              <a:rPr lang="ru-RU" sz="1600" b="1" dirty="0" smtClean="0">
                <a:solidFill>
                  <a:srgbClr val="000000"/>
                </a:solidFill>
              </a:rPr>
              <a:t>-9 июля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Ярмарка</a:t>
            </a:r>
          </a:p>
          <a:p>
            <a:pPr lvl="1"/>
            <a:r>
              <a:rPr lang="ru-RU" sz="1600" dirty="0" smtClean="0"/>
              <a:t>Производители и дистрибьюторы элементов декора, предметов по </a:t>
            </a:r>
            <a:r>
              <a:rPr lang="ru-RU" sz="1600" dirty="0"/>
              <a:t>оформлению сада, </a:t>
            </a:r>
            <a:r>
              <a:rPr lang="ru-RU" sz="1600" dirty="0" smtClean="0"/>
              <a:t>интерьера, питомники</a:t>
            </a:r>
            <a:r>
              <a:rPr lang="ru-RU" sz="1600" dirty="0"/>
              <a:t>, </a:t>
            </a:r>
            <a:r>
              <a:rPr lang="ru-RU" sz="1600" dirty="0" smtClean="0"/>
              <a:t>флористы представят на продажу свои товары.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9 </a:t>
            </a:r>
            <a:r>
              <a:rPr lang="ru-RU" sz="1600" b="1" dirty="0">
                <a:solidFill>
                  <a:srgbClr val="000000"/>
                </a:solidFill>
              </a:rPr>
              <a:t>июля</a:t>
            </a:r>
          </a:p>
          <a:p>
            <a:r>
              <a:rPr lang="ru-RU" sz="1600" b="1" dirty="0" smtClean="0">
                <a:solidFill>
                  <a:srgbClr val="000000"/>
                </a:solidFill>
              </a:rPr>
              <a:t>Закрытие</a:t>
            </a:r>
          </a:p>
          <a:p>
            <a:pPr lvl="1"/>
            <a:r>
              <a:rPr lang="ru-RU" sz="1600" dirty="0" smtClean="0">
                <a:solidFill>
                  <a:srgbClr val="000000"/>
                </a:solidFill>
              </a:rPr>
              <a:t>Выступление музыкальной группы.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6149" name="Picture 5" descr="C:\Users\protskaya\AppData\Local\Microsoft\Windows\Temporary Internet Files\Content.Outlook\67WFKS88\LOGO_Business France - fond blan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9" y="252995"/>
            <a:ext cx="1474361" cy="10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7058277" y="1270550"/>
            <a:ext cx="2281665" cy="5131928"/>
            <a:chOff x="6546649" y="1270550"/>
            <a:chExt cx="2281665" cy="5131928"/>
          </a:xfrm>
        </p:grpSpPr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649" y="1270550"/>
              <a:ext cx="2281665" cy="1744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649" y="3090337"/>
              <a:ext cx="2281665" cy="170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6649" y="4886122"/>
              <a:ext cx="2281665" cy="1516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1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675127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/>
          <a:stretch/>
        </p:blipFill>
        <p:spPr bwMode="auto">
          <a:xfrm>
            <a:off x="7615239" y="406171"/>
            <a:ext cx="2127476" cy="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843" y="1170348"/>
            <a:ext cx="840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Специальные гости: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pic>
        <p:nvPicPr>
          <p:cNvPr id="6149" name="Picture 5" descr="C:\Users\protskaya\AppData\Local\Microsoft\Windows\Temporary Internet Files\Content.Outlook\67WFKS88\LOGO_Business France - fond blan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9" y="252995"/>
            <a:ext cx="1474361" cy="10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95" y="4214704"/>
            <a:ext cx="2748679" cy="193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2791" y="3864428"/>
            <a:ext cx="65243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PHILIPPE </a:t>
            </a:r>
            <a:r>
              <a:rPr lang="ru-RU" sz="2000" b="1" dirty="0" smtClean="0">
                <a:solidFill>
                  <a:srgbClr val="000000"/>
                </a:solidFill>
              </a:rPr>
              <a:t>NIEZ, </a:t>
            </a:r>
            <a:r>
              <a:rPr lang="ru-RU" sz="2000" dirty="0" smtClean="0">
                <a:solidFill>
                  <a:schemeClr val="accent1"/>
                </a:solidFill>
                <a:hlinkClick r:id="rId9"/>
              </a:rPr>
              <a:t>www.philippeniez.com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</a:p>
          <a:p>
            <a:endParaRPr lang="ru-RU" sz="2000" dirty="0" smtClean="0">
              <a:solidFill>
                <a:srgbClr val="3E7B8E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Ландшафтный </a:t>
            </a:r>
            <a:r>
              <a:rPr lang="ru-RU" sz="1600" dirty="0">
                <a:solidFill>
                  <a:srgbClr val="000000"/>
                </a:solidFill>
              </a:rPr>
              <a:t>архитектор с 30-летним опытом работы, преподаватель высшей школы искусств Фонтенбло и лектор Версальской высшей национальной школы ландшафтного проектирования и дизайна. Студия ландшафтного дизайна Филиппа </a:t>
            </a:r>
            <a:r>
              <a:rPr lang="ru-RU" sz="1600" dirty="0" err="1">
                <a:solidFill>
                  <a:srgbClr val="000000"/>
                </a:solidFill>
              </a:rPr>
              <a:t>Ниеза</a:t>
            </a:r>
            <a:r>
              <a:rPr lang="ru-RU" sz="1600" dirty="0">
                <a:solidFill>
                  <a:srgbClr val="000000"/>
                </a:solidFill>
              </a:rPr>
              <a:t>, главная идея которой – совместить технику обустройства территории с отличным знанием растений, специализируется на создании садов во Франции и по всему миру, как для частных клиентов, так и муниципалитетов.</a:t>
            </a:r>
          </a:p>
          <a:p>
            <a:r>
              <a:rPr lang="ru-RU" sz="2800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2791" y="1884476"/>
            <a:ext cx="63266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FLORENCE </a:t>
            </a:r>
            <a:r>
              <a:rPr lang="ru-RU" sz="2000" b="1" dirty="0" smtClean="0">
                <a:solidFill>
                  <a:srgbClr val="000000"/>
                </a:solidFill>
              </a:rPr>
              <a:t>ANDRE</a:t>
            </a:r>
            <a:endParaRPr lang="ru-RU" sz="2000" b="1" dirty="0">
              <a:solidFill>
                <a:srgbClr val="000000"/>
              </a:solidFill>
            </a:endParaRPr>
          </a:p>
          <a:p>
            <a:endParaRPr lang="ru-RU" sz="1200" dirty="0" smtClean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Историк садово-паркового искусства Франции и Англии, писательница, обладательница литературной награды </a:t>
            </a:r>
            <a:r>
              <a:rPr lang="ru-RU" sz="1600" dirty="0" err="1">
                <a:solidFill>
                  <a:srgbClr val="000000"/>
                </a:solidFill>
              </a:rPr>
              <a:t>Prix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Redouté</a:t>
            </a:r>
            <a:r>
              <a:rPr lang="ru-RU" sz="1600" dirty="0">
                <a:solidFill>
                  <a:srgbClr val="000000"/>
                </a:solidFill>
              </a:rPr>
              <a:t>, внучка выдающегося французского ботаника и ландшафтного архитектора Эдуарда </a:t>
            </a:r>
            <a:r>
              <a:rPr lang="ru-RU" sz="1600" dirty="0" err="1">
                <a:solidFill>
                  <a:srgbClr val="000000"/>
                </a:solidFill>
              </a:rPr>
              <a:t>Андрэ</a:t>
            </a:r>
            <a:r>
              <a:rPr lang="ru-RU" sz="1600" dirty="0">
                <a:solidFill>
                  <a:srgbClr val="000000"/>
                </a:solidFill>
              </a:rPr>
              <a:t>, создатель и председатель его Фонда.</a:t>
            </a:r>
          </a:p>
          <a:p>
            <a:r>
              <a:rPr lang="ru-RU" sz="1600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15438" name="Picture 7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86" y="1433030"/>
            <a:ext cx="159067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5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494478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/>
          <a:stretch/>
        </p:blipFill>
        <p:spPr bwMode="auto">
          <a:xfrm>
            <a:off x="7615239" y="406171"/>
            <a:ext cx="2127476" cy="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protskaya\AppData\Local\Microsoft\Windows\Temporary Internet Files\Content.Outlook\67WFKS88\LOGO_Business France - fond blan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9" y="252995"/>
            <a:ext cx="1474361" cy="10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700" y="1869087"/>
            <a:ext cx="661058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MARTIN </a:t>
            </a:r>
            <a:r>
              <a:rPr lang="ru-RU" sz="2000" b="1" dirty="0" smtClean="0">
                <a:solidFill>
                  <a:srgbClr val="000000"/>
                </a:solidFill>
              </a:rPr>
              <a:t>DUPLANTIER</a:t>
            </a:r>
            <a:r>
              <a:rPr lang="ru-RU" sz="1200" b="1" dirty="0" smtClean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70C0"/>
                </a:solidFill>
                <a:hlinkClick r:id="rId8"/>
              </a:rPr>
              <a:t>www.martinduplantier.com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</a:p>
          <a:p>
            <a:endParaRPr lang="ru-RU" sz="2800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Известный </a:t>
            </a:r>
            <a:r>
              <a:rPr lang="ru-RU" sz="1600" dirty="0">
                <a:solidFill>
                  <a:srgbClr val="000000"/>
                </a:solidFill>
              </a:rPr>
              <a:t>французский ландшафтный архитектор, руководитель архитектурного бюро, работающий в Европе, Америке, Азии и России, как с частным клиентами, так и с муниципалитетами. Одной из его недавних работ является обустройство набережной </a:t>
            </a:r>
            <a:r>
              <a:rPr lang="ru-RU" sz="1600" dirty="0" err="1">
                <a:solidFill>
                  <a:srgbClr val="000000"/>
                </a:solidFill>
              </a:rPr>
              <a:t>Гароны</a:t>
            </a:r>
            <a:r>
              <a:rPr lang="ru-RU" sz="1600" dirty="0">
                <a:solidFill>
                  <a:srgbClr val="000000"/>
                </a:solidFill>
              </a:rPr>
              <a:t> в Бордо.</a:t>
            </a:r>
          </a:p>
          <a:p>
            <a:r>
              <a:rPr lang="ru-RU" sz="1200" dirty="0">
                <a:solidFill>
                  <a:srgbClr val="000000"/>
                </a:solidFill>
              </a:rPr>
              <a:t> </a:t>
            </a:r>
            <a:endParaRPr lang="ru-RU" sz="1200" dirty="0"/>
          </a:p>
        </p:txBody>
      </p:sp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71" y="1684164"/>
            <a:ext cx="1626395" cy="20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6700" y="4045269"/>
            <a:ext cx="67149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CLAU</a:t>
            </a:r>
            <a:r>
              <a:rPr lang="en-US" sz="2000" b="1" dirty="0" smtClean="0">
                <a:solidFill>
                  <a:srgbClr val="000000"/>
                </a:solidFill>
              </a:rPr>
              <a:t>D</a:t>
            </a:r>
            <a:r>
              <a:rPr lang="ru-RU" sz="2000" b="1" dirty="0" smtClean="0">
                <a:solidFill>
                  <a:srgbClr val="000000"/>
                </a:solidFill>
              </a:rPr>
              <a:t>E </a:t>
            </a:r>
            <a:r>
              <a:rPr lang="ru-RU" sz="2000" b="1" dirty="0">
                <a:solidFill>
                  <a:srgbClr val="000000"/>
                </a:solidFill>
              </a:rPr>
              <a:t>PASQUER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hlinkClick r:id="rId10"/>
              </a:rPr>
              <a:t>www.claudepasquer.com</a:t>
            </a:r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Ландшафтный архитектор c 20-летним опытом работы, получивший почетный диплом по архитектуре от правительства Франции (DPLG), скульптор и преподаватель в Версальской высшей национальной школе ландшафтного проектирования и </a:t>
            </a:r>
            <a:r>
              <a:rPr lang="ru-RU" sz="1600" dirty="0" smtClean="0">
                <a:solidFill>
                  <a:srgbClr val="000000"/>
                </a:solidFill>
              </a:rPr>
              <a:t>дизайна. Три </a:t>
            </a:r>
            <a:r>
              <a:rPr lang="ru-RU" sz="1600" dirty="0">
                <a:solidFill>
                  <a:srgbClr val="000000"/>
                </a:solidFill>
              </a:rPr>
              <a:t>страсти лежат в основе творчества Клода </a:t>
            </a:r>
            <a:r>
              <a:rPr lang="ru-RU" sz="1600" dirty="0" err="1">
                <a:solidFill>
                  <a:srgbClr val="000000"/>
                </a:solidFill>
              </a:rPr>
              <a:t>Паскера</a:t>
            </a:r>
            <a:r>
              <a:rPr lang="ru-RU" sz="1600" dirty="0">
                <a:solidFill>
                  <a:srgbClr val="000000"/>
                </a:solidFill>
              </a:rPr>
              <a:t>: растения и их использование в ландшафтной архитектуре, чертеж и планировка пространства, скульптуры и их вклад в создание сада.</a:t>
            </a:r>
          </a:p>
          <a:p>
            <a:r>
              <a:rPr lang="ru-RU" sz="2800" b="1" dirty="0"/>
              <a:t> </a:t>
            </a:r>
          </a:p>
        </p:txBody>
      </p:sp>
      <p:pic>
        <p:nvPicPr>
          <p:cNvPr id="11288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88" y="4045269"/>
            <a:ext cx="1525362" cy="228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7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261522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/>
          <a:stretch/>
        </p:blipFill>
        <p:spPr bwMode="auto">
          <a:xfrm>
            <a:off x="7615239" y="406171"/>
            <a:ext cx="2127476" cy="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protskaya\AppData\Local\Microsoft\Windows\Temporary Internet Files\Content.Outlook\67WFKS88\LOGO_Business France - fond blan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9" y="252995"/>
            <a:ext cx="1474361" cy="10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6443" y="1499114"/>
            <a:ext cx="68211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 </a:t>
            </a:r>
            <a:endParaRPr lang="ru-RU" sz="1200" dirty="0"/>
          </a:p>
          <a:p>
            <a:r>
              <a:rPr lang="ru-RU" sz="2800" b="1" dirty="0">
                <a:solidFill>
                  <a:srgbClr val="000000"/>
                </a:solidFill>
              </a:rPr>
              <a:t>CAYEUX, </a:t>
            </a:r>
            <a:r>
              <a:rPr lang="ru-RU" sz="2800" dirty="0">
                <a:solidFill>
                  <a:srgbClr val="000000"/>
                </a:solidFill>
                <a:hlinkClick r:id="rId8"/>
              </a:rPr>
              <a:t>www.iris-cayeux.com</a:t>
            </a:r>
            <a:r>
              <a:rPr lang="ru-RU" sz="2800" dirty="0">
                <a:solidFill>
                  <a:srgbClr val="000000"/>
                </a:solidFill>
              </a:rPr>
              <a:t>   </a:t>
            </a:r>
            <a:endParaRPr lang="ru-RU" sz="2800" dirty="0" smtClean="0">
              <a:solidFill>
                <a:srgbClr val="000000"/>
              </a:solidFill>
            </a:endParaRPr>
          </a:p>
          <a:p>
            <a:endParaRPr lang="ru-RU" sz="2800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Ришар </a:t>
            </a:r>
            <a:r>
              <a:rPr lang="ru-RU" sz="1600" dirty="0" err="1">
                <a:solidFill>
                  <a:srgbClr val="000000"/>
                </a:solidFill>
              </a:rPr>
              <a:t>Кайе</a:t>
            </a:r>
            <a:r>
              <a:rPr lang="ru-RU" sz="1600" dirty="0">
                <a:solidFill>
                  <a:srgbClr val="000000"/>
                </a:solidFill>
              </a:rPr>
              <a:t> - </a:t>
            </a:r>
            <a:r>
              <a:rPr lang="ru-RU" sz="1600" dirty="0" err="1">
                <a:solidFill>
                  <a:srgbClr val="000000"/>
                </a:solidFill>
              </a:rPr>
              <a:t>ирисовод</a:t>
            </a:r>
            <a:r>
              <a:rPr lang="ru-RU" sz="1600" dirty="0">
                <a:solidFill>
                  <a:srgbClr val="000000"/>
                </a:solidFill>
              </a:rPr>
              <a:t> в четвертом поколении, генеральный директор компании </a:t>
            </a:r>
            <a:r>
              <a:rPr lang="ru-RU" sz="1600" dirty="0" err="1">
                <a:solidFill>
                  <a:srgbClr val="000000"/>
                </a:solidFill>
              </a:rPr>
              <a:t>Cayeux</a:t>
            </a:r>
            <a:r>
              <a:rPr lang="ru-RU" sz="1600" dirty="0">
                <a:solidFill>
                  <a:srgbClr val="000000"/>
                </a:solidFill>
              </a:rPr>
              <a:t>. Его богатейшая коллекция ирисов считается одной из лучших в мире и неоднократно отмечалась международными призами. Господин </a:t>
            </a:r>
            <a:r>
              <a:rPr lang="ru-RU" sz="1600" dirty="0" err="1">
                <a:solidFill>
                  <a:srgbClr val="000000"/>
                </a:solidFill>
              </a:rPr>
              <a:t>Кайе</a:t>
            </a:r>
            <a:r>
              <a:rPr lang="ru-RU" sz="1600" dirty="0">
                <a:solidFill>
                  <a:srgbClr val="000000"/>
                </a:solidFill>
              </a:rPr>
              <a:t> является также обладателем знаменитой медали </a:t>
            </a:r>
            <a:r>
              <a:rPr lang="ru-RU" sz="1600" dirty="0" err="1">
                <a:solidFill>
                  <a:srgbClr val="000000"/>
                </a:solidFill>
              </a:rPr>
              <a:t>Dykes</a:t>
            </a:r>
            <a:r>
              <a:rPr lang="ru-RU" sz="1600" dirty="0">
                <a:solidFill>
                  <a:srgbClr val="000000"/>
                </a:solidFill>
              </a:rPr>
              <a:t> и золотой медали Московского международного конкурса </a:t>
            </a:r>
            <a:r>
              <a:rPr lang="ru-RU" sz="1600" dirty="0" err="1">
                <a:solidFill>
                  <a:srgbClr val="000000"/>
                </a:solidFill>
              </a:rPr>
              <a:t>ирисоводов</a:t>
            </a:r>
            <a:r>
              <a:rPr lang="ru-RU" sz="1600" dirty="0">
                <a:solidFill>
                  <a:srgbClr val="000000"/>
                </a:solidFill>
              </a:rPr>
              <a:t> - за сорт </a:t>
            </a:r>
            <a:r>
              <a:rPr lang="ru-RU" sz="1600" dirty="0" err="1">
                <a:solidFill>
                  <a:srgbClr val="000000"/>
                </a:solidFill>
              </a:rPr>
              <a:t>Ravissant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r>
              <a:rPr lang="ru-RU" sz="1600" dirty="0">
                <a:solidFill>
                  <a:srgbClr val="000000"/>
                </a:solidFill>
              </a:rPr>
              <a:t> </a:t>
            </a:r>
          </a:p>
          <a:p>
            <a:endParaRPr lang="ru-RU" sz="1600" b="1" dirty="0" smtClean="0">
              <a:solidFill>
                <a:srgbClr val="000000"/>
              </a:solidFill>
            </a:endParaRPr>
          </a:p>
          <a:p>
            <a:r>
              <a:rPr lang="ru-RU" sz="2800" b="1" dirty="0" smtClean="0">
                <a:solidFill>
                  <a:srgbClr val="000000"/>
                </a:solidFill>
              </a:rPr>
              <a:t>PRINTACK</a:t>
            </a:r>
            <a:r>
              <a:rPr lang="ru-RU" sz="2800" b="1" dirty="0">
                <a:solidFill>
                  <a:srgbClr val="000000"/>
                </a:solidFill>
              </a:rPr>
              <a:t>, </a:t>
            </a:r>
            <a:r>
              <a:rPr lang="ru-RU" sz="2800" dirty="0">
                <a:solidFill>
                  <a:srgbClr val="000000"/>
                </a:solidFill>
                <a:hlinkClick r:id="rId9"/>
              </a:rPr>
              <a:t>www.printack.ru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endParaRPr lang="ru-RU" sz="2800" dirty="0" smtClean="0">
              <a:solidFill>
                <a:srgbClr val="000000"/>
              </a:solidFill>
            </a:endParaRPr>
          </a:p>
          <a:p>
            <a:endParaRPr lang="ru-RU" sz="2800" dirty="0">
              <a:solidFill>
                <a:srgbClr val="000000"/>
              </a:solidFill>
            </a:endParaRPr>
          </a:p>
          <a:p>
            <a:r>
              <a:rPr lang="ru-RU" sz="1600" dirty="0">
                <a:solidFill>
                  <a:srgbClr val="000000"/>
                </a:solidFill>
              </a:rPr>
              <a:t>Даниэль </a:t>
            </a:r>
            <a:r>
              <a:rPr lang="ru-RU" sz="1600" dirty="0" err="1">
                <a:solidFill>
                  <a:srgbClr val="000000"/>
                </a:solidFill>
              </a:rPr>
              <a:t>Гранжан</a:t>
            </a:r>
            <a:r>
              <a:rPr lang="ru-RU" sz="1600" dirty="0">
                <a:solidFill>
                  <a:srgbClr val="000000"/>
                </a:solidFill>
              </a:rPr>
              <a:t>, генеральный директор компании </a:t>
            </a:r>
            <a:r>
              <a:rPr lang="ru-RU" sz="1600" dirty="0" err="1">
                <a:solidFill>
                  <a:srgbClr val="000000"/>
                </a:solidFill>
              </a:rPr>
              <a:t>Printack</a:t>
            </a:r>
            <a:r>
              <a:rPr lang="ru-RU" sz="1600" dirty="0">
                <a:solidFill>
                  <a:srgbClr val="000000"/>
                </a:solidFill>
              </a:rPr>
              <a:t>, специализирующейся на программном обеспечении, которое позволяет печатать на любом лазерном принтере этикетки для растений с фотографиями, штрих-кодом, спецификацией и любой другой необходимой информацией.</a:t>
            </a:r>
          </a:p>
          <a:p>
            <a:r>
              <a:rPr lang="ru-RU" sz="1200" dirty="0">
                <a:solidFill>
                  <a:srgbClr val="000000"/>
                </a:solidFill>
              </a:rPr>
              <a:t> </a:t>
            </a:r>
          </a:p>
          <a:p>
            <a:endParaRPr lang="ru-RU" sz="1200" b="1" dirty="0" smtClean="0">
              <a:solidFill>
                <a:srgbClr val="000000"/>
              </a:solidFill>
            </a:endParaRPr>
          </a:p>
          <a:p>
            <a:r>
              <a:rPr lang="ru-RU" sz="1200" dirty="0" smtClean="0">
                <a:solidFill>
                  <a:srgbClr val="000000"/>
                </a:solidFill>
              </a:rPr>
              <a:t> 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/>
          <a:stretch/>
        </p:blipFill>
        <p:spPr bwMode="auto">
          <a:xfrm>
            <a:off x="7839761" y="4376825"/>
            <a:ext cx="1678431" cy="206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5" y="2104232"/>
            <a:ext cx="2379890" cy="171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234069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7"/>
          <a:stretch/>
        </p:blipFill>
        <p:spPr bwMode="auto">
          <a:xfrm>
            <a:off x="7615239" y="406171"/>
            <a:ext cx="2127476" cy="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protskaya\AppData\Local\Microsoft\Windows\Temporary Internet Files\Content.Outlook\67WFKS88\LOGO_Business France - fond blan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9" y="252995"/>
            <a:ext cx="1474361" cy="10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175" y="1313102"/>
            <a:ext cx="725555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 </a:t>
            </a:r>
            <a:endParaRPr lang="ru-RU" sz="1400" dirty="0" smtClean="0">
              <a:solidFill>
                <a:srgbClr val="000000"/>
              </a:solidFill>
            </a:endParaRPr>
          </a:p>
          <a:p>
            <a:r>
              <a:rPr lang="ru-RU" sz="2400" b="1" dirty="0" smtClean="0">
                <a:solidFill>
                  <a:srgbClr val="000000"/>
                </a:solidFill>
              </a:rPr>
              <a:t>MEILLAND</a:t>
            </a:r>
            <a:r>
              <a:rPr lang="ru-RU" sz="2400" b="1" dirty="0">
                <a:solidFill>
                  <a:srgbClr val="000000"/>
                </a:solidFill>
              </a:rPr>
              <a:t>, </a:t>
            </a:r>
            <a:r>
              <a:rPr lang="ru-RU" sz="2400" dirty="0">
                <a:solidFill>
                  <a:srgbClr val="000000"/>
                </a:solidFill>
                <a:hlinkClick r:id="rId8"/>
              </a:rPr>
              <a:t>www.meilland.com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endParaRPr lang="ru-RU" sz="2400" dirty="0" smtClean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Филипп </a:t>
            </a:r>
            <a:r>
              <a:rPr lang="ru-RU" sz="1400" dirty="0" err="1">
                <a:solidFill>
                  <a:srgbClr val="000000"/>
                </a:solidFill>
              </a:rPr>
              <a:t>Манги</a:t>
            </a:r>
            <a:r>
              <a:rPr lang="ru-RU" sz="1400" dirty="0">
                <a:solidFill>
                  <a:srgbClr val="000000"/>
                </a:solidFill>
              </a:rPr>
              <a:t>, коммерческий директор представитель всемирно известной </a:t>
            </a:r>
            <a:r>
              <a:rPr lang="ru-RU" sz="1400" dirty="0" err="1">
                <a:solidFill>
                  <a:srgbClr val="000000"/>
                </a:solidFill>
              </a:rPr>
              <a:t>розоводческой</a:t>
            </a:r>
            <a:r>
              <a:rPr lang="ru-RU" sz="1400" dirty="0">
                <a:solidFill>
                  <a:srgbClr val="000000"/>
                </a:solidFill>
              </a:rPr>
              <a:t> компании </a:t>
            </a:r>
            <a:r>
              <a:rPr lang="ru-RU" sz="1400" dirty="0" err="1">
                <a:solidFill>
                  <a:srgbClr val="000000"/>
                </a:solidFill>
              </a:rPr>
              <a:t>Meilland</a:t>
            </a:r>
            <a:r>
              <a:rPr lang="ru-RU" sz="1400" dirty="0">
                <a:solidFill>
                  <a:srgbClr val="000000"/>
                </a:solidFill>
              </a:rPr>
              <a:t>. За плечами господина </a:t>
            </a:r>
            <a:r>
              <a:rPr lang="ru-RU" sz="1400" dirty="0" err="1">
                <a:solidFill>
                  <a:srgbClr val="000000"/>
                </a:solidFill>
              </a:rPr>
              <a:t>Манги</a:t>
            </a:r>
            <a:r>
              <a:rPr lang="ru-RU" sz="1400" dirty="0">
                <a:solidFill>
                  <a:srgbClr val="000000"/>
                </a:solidFill>
              </a:rPr>
              <a:t> более двадцати лет работы на российском рынке и множество успешных проектов в Санкт-Петербурге, Томске, Москве, Кисловодске и других городах на юге России. Многим розам были даны «русские» имена – роза «Антон Чехов», «Победа», «Морозовская», «Трехсотлетие Санкт-Петербурга», «</a:t>
            </a:r>
            <a:r>
              <a:rPr lang="ru-RU" sz="1400" dirty="0" err="1">
                <a:solidFill>
                  <a:srgbClr val="000000"/>
                </a:solidFill>
              </a:rPr>
              <a:t>Томичка</a:t>
            </a:r>
            <a:r>
              <a:rPr lang="ru-RU" sz="1400" dirty="0">
                <a:solidFill>
                  <a:srgbClr val="000000"/>
                </a:solidFill>
              </a:rPr>
              <a:t>», «Чайковский» и др.</a:t>
            </a:r>
          </a:p>
          <a:p>
            <a:r>
              <a:rPr lang="ru-RU" sz="1400" dirty="0">
                <a:solidFill>
                  <a:srgbClr val="000000"/>
                </a:solidFill>
              </a:rPr>
              <a:t> </a:t>
            </a:r>
          </a:p>
          <a:p>
            <a:r>
              <a:rPr lang="ru-RU" sz="1400" dirty="0">
                <a:solidFill>
                  <a:srgbClr val="000000"/>
                </a:solidFill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</a:rPr>
              <a:t>FLORENCE </a:t>
            </a:r>
            <a:r>
              <a:rPr lang="ru-RU" sz="2400" b="1" dirty="0">
                <a:solidFill>
                  <a:srgbClr val="000000"/>
                </a:solidFill>
              </a:rPr>
              <a:t>GERVAIS D'ALDIN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hlinkClick r:id="rId9"/>
              </a:rPr>
              <a:t>www.fragrantrose.ru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hlinkClick r:id="rId10"/>
              </a:rPr>
              <a:t>www.rozblog.ru</a:t>
            </a:r>
            <a:endParaRPr lang="ru-RU" sz="2400" dirty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ru-RU" sz="1400" dirty="0">
                <a:solidFill>
                  <a:srgbClr val="000000"/>
                </a:solidFill>
              </a:rPr>
              <a:t>Директор компании ФЕЯ РОЗЫ - пока </a:t>
            </a:r>
            <a:r>
              <a:rPr lang="ru-RU" sz="1400" dirty="0" smtClean="0">
                <a:solidFill>
                  <a:srgbClr val="000000"/>
                </a:solidFill>
              </a:rPr>
              <a:t>единственного </a:t>
            </a:r>
            <a:r>
              <a:rPr lang="ru-RU" sz="1400" dirty="0">
                <a:solidFill>
                  <a:srgbClr val="000000"/>
                </a:solidFill>
              </a:rPr>
              <a:t>в России </a:t>
            </a:r>
            <a:r>
              <a:rPr lang="ru-RU" sz="1400" dirty="0" smtClean="0">
                <a:solidFill>
                  <a:srgbClr val="000000"/>
                </a:solidFill>
              </a:rPr>
              <a:t>производства </a:t>
            </a:r>
            <a:r>
              <a:rPr lang="ru-RU" sz="1400" dirty="0">
                <a:solidFill>
                  <a:srgbClr val="000000"/>
                </a:solidFill>
              </a:rPr>
              <a:t>ароматных роз (</a:t>
            </a:r>
            <a:r>
              <a:rPr lang="ru-RU" sz="1400" dirty="0" err="1">
                <a:solidFill>
                  <a:srgbClr val="000000"/>
                </a:solidFill>
              </a:rPr>
              <a:t>пионовидных</a:t>
            </a:r>
            <a:r>
              <a:rPr lang="ru-RU" sz="1400" dirty="0">
                <a:solidFill>
                  <a:srgbClr val="000000"/>
                </a:solidFill>
              </a:rPr>
              <a:t> и романтических). ФЕЯ РОЗЫ специализируется на составлении эксклюзивных букетов для премиум-сегмента. Среди ее клиентов: резиденция Посла Франции в России, Франко-российская торгово-промышленная палата и бутики </a:t>
            </a:r>
            <a:r>
              <a:rPr lang="it-IT" sz="1400" dirty="0">
                <a:solidFill>
                  <a:srgbClr val="000000"/>
                </a:solidFill>
              </a:rPr>
              <a:t>Christian Dior, Chanel, Kenzo, Acqua di Parma, Clarins, </a:t>
            </a:r>
            <a:r>
              <a:rPr lang="it-IT" sz="1400">
                <a:solidFill>
                  <a:srgbClr val="000000"/>
                </a:solidFill>
              </a:rPr>
              <a:t>Guerlain</a:t>
            </a:r>
            <a:r>
              <a:rPr lang="it-IT" sz="1400" smtClean="0">
                <a:solidFill>
                  <a:srgbClr val="000000"/>
                </a:solidFill>
              </a:rPr>
              <a:t>.</a:t>
            </a:r>
            <a:r>
              <a:rPr lang="ru-RU" sz="140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Широкая клиентская сеть от Москвы до Владивостока. Продукция компании доступна как в собственных бутиках, так и в люксовых флористических салонах Москвы и Санкт-Петербурга.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29" y="3935003"/>
            <a:ext cx="1989296" cy="132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12" y="1313102"/>
            <a:ext cx="1927076" cy="128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38721</TotalTime>
  <Words>689</Words>
  <Application>Microsoft Office PowerPoint</Application>
  <PresentationFormat>Format A4 (210 x 297 mm)</PresentationFormat>
  <Paragraphs>91</Paragraphs>
  <Slides>11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3" baseType="lpstr">
      <vt:lpstr>Тема Office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KRIVUSHEVA OLYA</dc:creator>
  <cp:lastModifiedBy>GEYDAROVA,Olga</cp:lastModifiedBy>
  <cp:revision>120</cp:revision>
  <dcterms:created xsi:type="dcterms:W3CDTF">2015-02-17T13:59:20Z</dcterms:created>
  <dcterms:modified xsi:type="dcterms:W3CDTF">2016-06-21T10:25:22Z</dcterms:modified>
</cp:coreProperties>
</file>